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6EB3F-728E-3A02-00E7-75423E621A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3200" dirty="0" err="1"/>
              <a:t>অন্নদামঙ্গল</a:t>
            </a:r>
            <a:r>
              <a:rPr lang="en-IN" sz="3200" dirty="0"/>
              <a:t> </a:t>
            </a:r>
            <a:r>
              <a:rPr lang="en-IN" sz="3200" dirty="0" err="1"/>
              <a:t>কাব্য</a:t>
            </a:r>
            <a:r>
              <a:rPr lang="en-IN" sz="3200" dirty="0"/>
              <a:t> ও </a:t>
            </a:r>
            <a:r>
              <a:rPr lang="en-IN" sz="3200" dirty="0" err="1"/>
              <a:t>ভারতচন্দ্র</a:t>
            </a:r>
            <a:r>
              <a:rPr lang="en-IN" sz="3200" dirty="0"/>
              <a:t> </a:t>
            </a:r>
            <a:br>
              <a:rPr lang="en-IN" sz="3200" dirty="0"/>
            </a:br>
            <a:r>
              <a:rPr lang="en-IN" sz="3200" dirty="0"/>
              <a:t/>
            </a:r>
            <a:br>
              <a:rPr lang="en-IN" sz="3200" dirty="0"/>
            </a:br>
            <a:r>
              <a:rPr lang="en-IN" sz="3200" dirty="0"/>
              <a:t/>
            </a:r>
            <a:br>
              <a:rPr lang="en-IN" sz="3200" dirty="0"/>
            </a:br>
            <a:r>
              <a:rPr lang="en-IN" sz="3200" dirty="0"/>
              <a:t/>
            </a:r>
            <a:br>
              <a:rPr lang="en-IN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55591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746BA4A-BEC6-50E5-9E83-3D1AFA438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620" y="1071563"/>
            <a:ext cx="3473818" cy="487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8830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4F1E08-F81F-1225-9085-3F319E646660}"/>
              </a:ext>
            </a:extLst>
          </p:cNvPr>
          <p:cNvSpPr txBox="1"/>
          <p:nvPr/>
        </p:nvSpPr>
        <p:spPr>
          <a:xfrm>
            <a:off x="1752600" y="625078"/>
            <a:ext cx="92964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অন্নদামঙ্গল কাব্যটি মঙ্গল কাব্য ধারার শ্রেষ্ঠ কাব্য।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কাব্যটির রচনা </a:t>
            </a:r>
            <a:r>
              <a:rPr lang="as-IN" dirty="0" smtClean="0"/>
              <a:t>কাল</a:t>
            </a:r>
            <a:r>
              <a:rPr lang="en-US" dirty="0" smtClean="0"/>
              <a:t> </a:t>
            </a:r>
            <a:r>
              <a:rPr lang="as-IN" dirty="0" smtClean="0"/>
              <a:t> </a:t>
            </a:r>
            <a:r>
              <a:rPr lang="en-US" dirty="0" smtClean="0"/>
              <a:t>1752</a:t>
            </a:r>
          </a:p>
          <a:p>
            <a:r>
              <a:rPr lang="as-IN" dirty="0" smtClean="0"/>
              <a:t> </a:t>
            </a:r>
            <a:endParaRPr lang="en-US" dirty="0" smtClean="0"/>
          </a:p>
          <a:p>
            <a:r>
              <a:rPr lang="bn-BD" dirty="0" smtClean="0"/>
              <a:t>পাঁচশো </a:t>
            </a:r>
            <a:r>
              <a:rPr lang="as-IN" dirty="0" smtClean="0"/>
              <a:t>বছর </a:t>
            </a:r>
            <a:r>
              <a:rPr lang="as-IN" dirty="0"/>
              <a:t>ধরে মঙ্গল কাব্য রচনার যে ধারা প্রবাহিত ছিল,  অন্নদামঙ্গল কাব্যের মধ্যে দিয়ে সেই ধারার অবসান ঘটলো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সেই সঙ্গে মধ্যযুগেরও অবসান হল</a:t>
            </a:r>
            <a:r>
              <a:rPr lang="en-IN" dirty="0"/>
              <a:t>।</a:t>
            </a:r>
          </a:p>
          <a:p>
            <a:endParaRPr lang="en-IN" dirty="0"/>
          </a:p>
          <a:p>
            <a:r>
              <a:rPr lang="as-IN" dirty="0"/>
              <a:t>এই কাব্য প্রসঙ্গে কবি নিজেই লিখেছেন– </a:t>
            </a:r>
            <a:endParaRPr lang="en-IN" dirty="0"/>
          </a:p>
          <a:p>
            <a:endParaRPr lang="en-IN" dirty="0"/>
          </a:p>
          <a:p>
            <a:r>
              <a:rPr lang="as-IN" dirty="0"/>
              <a:t>"নূতন মঙ্গল আশে       ভারত সরস ভাষে             রাজা কৃষ্ণচন্দ্রের আজ্ঞায়"।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কৃষ্ণচন্দ্র রায়ের আজ্ঞায় কবি এই কাব্য রচনা করেন।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কাব্যের তৃতীয় খন্ড কাব্যের রচনাকাল সম্পর্কে তিনি লিখেছেন –</a:t>
            </a:r>
            <a:endParaRPr lang="en-IN" dirty="0"/>
          </a:p>
          <a:p>
            <a:endParaRPr lang="en-IN" dirty="0"/>
          </a:p>
          <a:p>
            <a:r>
              <a:rPr lang="as-IN" dirty="0"/>
              <a:t>"বেদ লয়ে ঋষি  রসে ব্রহ্মা নিরূপিলা।</a:t>
            </a:r>
            <a:endParaRPr lang="en-IN" dirty="0"/>
          </a:p>
          <a:p>
            <a:r>
              <a:rPr lang="as-IN" dirty="0"/>
              <a:t> সেই শকে এই গীত ভারত রচিলা"।।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508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B163039-FAC2-6485-5560-B9BD6285B24B}"/>
              </a:ext>
            </a:extLst>
          </p:cNvPr>
          <p:cNvSpPr txBox="1"/>
          <p:nvPr/>
        </p:nvSpPr>
        <p:spPr>
          <a:xfrm>
            <a:off x="1066800" y="988964"/>
            <a:ext cx="96012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এই লোকটিকে বিশ্লেষণ করলে পাওয়া যায়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বেদ </a:t>
            </a:r>
            <a:r>
              <a:rPr lang="as-IN" dirty="0" smtClean="0"/>
              <a:t>=</a:t>
            </a:r>
            <a:r>
              <a:rPr lang="en-US" dirty="0" smtClean="0"/>
              <a:t>4 </a:t>
            </a:r>
            <a:r>
              <a:rPr lang="as-IN" dirty="0" smtClean="0"/>
              <a:t>,   </a:t>
            </a:r>
            <a:r>
              <a:rPr lang="as-IN" dirty="0"/>
              <a:t>ঋষি - </a:t>
            </a:r>
            <a:r>
              <a:rPr lang="en-US" dirty="0" smtClean="0"/>
              <a:t>7</a:t>
            </a:r>
            <a:r>
              <a:rPr lang="as-IN" dirty="0" smtClean="0"/>
              <a:t>,   </a:t>
            </a:r>
            <a:r>
              <a:rPr lang="as-IN" dirty="0"/>
              <a:t>রস- </a:t>
            </a:r>
            <a:r>
              <a:rPr lang="en-US" dirty="0" smtClean="0"/>
              <a:t>6</a:t>
            </a:r>
            <a:r>
              <a:rPr lang="as-IN" dirty="0" smtClean="0"/>
              <a:t>,   </a:t>
            </a:r>
            <a:r>
              <a:rPr lang="as-IN" dirty="0"/>
              <a:t>ব্রহ্মা – </a:t>
            </a:r>
            <a:r>
              <a:rPr lang="en-US" dirty="0" smtClean="0"/>
              <a:t>1</a:t>
            </a:r>
            <a:endParaRPr lang="en-IN" dirty="0"/>
          </a:p>
          <a:p>
            <a:endParaRPr lang="en-IN" dirty="0"/>
          </a:p>
          <a:p>
            <a:r>
              <a:rPr lang="as-IN" dirty="0"/>
              <a:t>অঙ্কস্য বামা গতি, সেই অনুসারে এটি গণনা করলে হয়  --</a:t>
            </a:r>
            <a:endParaRPr lang="en-IN" dirty="0"/>
          </a:p>
          <a:p>
            <a:endParaRPr lang="en-IN" dirty="0"/>
          </a:p>
          <a:p>
            <a:r>
              <a:rPr lang="as-IN" dirty="0"/>
              <a:t> </a:t>
            </a:r>
            <a:r>
              <a:rPr lang="en-US" dirty="0" smtClean="0"/>
              <a:t>1674 </a:t>
            </a:r>
            <a:r>
              <a:rPr lang="as-IN" dirty="0" smtClean="0"/>
              <a:t> </a:t>
            </a:r>
            <a:r>
              <a:rPr lang="as-IN" dirty="0"/>
              <a:t>শকাব্দ। </a:t>
            </a:r>
            <a:r>
              <a:rPr lang="en-US" dirty="0" smtClean="0"/>
              <a:t>1674</a:t>
            </a:r>
            <a:r>
              <a:rPr lang="as-IN" dirty="0" smtClean="0"/>
              <a:t>+</a:t>
            </a:r>
            <a:r>
              <a:rPr lang="en-US" dirty="0" smtClean="0"/>
              <a:t>78</a:t>
            </a:r>
            <a:r>
              <a:rPr lang="as-IN" dirty="0" smtClean="0"/>
              <a:t> </a:t>
            </a:r>
            <a:r>
              <a:rPr lang="as-IN" dirty="0"/>
              <a:t>= </a:t>
            </a:r>
            <a:r>
              <a:rPr lang="en-US" dirty="0" smtClean="0"/>
              <a:t>1752</a:t>
            </a:r>
          </a:p>
          <a:p>
            <a:endParaRPr lang="en-US" dirty="0" smtClean="0"/>
          </a:p>
          <a:p>
            <a:r>
              <a:rPr lang="as-IN" dirty="0" smtClean="0"/>
              <a:t>খ্রীস্টাব্দঅর্থাৎ </a:t>
            </a:r>
            <a:r>
              <a:rPr lang="as-IN" dirty="0"/>
              <a:t>ভারতচন্দ্রের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কাব্য রচনা কাল হল </a:t>
            </a:r>
            <a:r>
              <a:rPr lang="en-US" dirty="0" smtClean="0"/>
              <a:t>1752 </a:t>
            </a:r>
            <a:r>
              <a:rPr lang="as-IN" dirty="0" smtClean="0"/>
              <a:t> </a:t>
            </a:r>
            <a:r>
              <a:rPr lang="as-IN" dirty="0"/>
              <a:t>খ্রীস্টাব্দ।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কাব্যটির তিনটি খণ্ডে আটটি পালা আছে।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প্রথম খণ্ডের নাম-  অন্নদামঙ্গল 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দ্বিতীয় খণ্ডের নাম- কালিকামঙ্গল বা বিদ্যাসুন্দর</a:t>
            </a:r>
            <a:endParaRPr lang="en-IN" dirty="0"/>
          </a:p>
          <a:p>
            <a:endParaRPr lang="en-IN" dirty="0"/>
          </a:p>
          <a:p>
            <a:r>
              <a:rPr lang="as-IN" dirty="0"/>
              <a:t>তৃতীয় খণ্ডের নাম-  অন্নপূর্ণা মঙ্গল বা মানসিংহের কাহিনি</a:t>
            </a:r>
            <a:endParaRPr lang="en-IN" dirty="0"/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154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080E9FB-E59D-7CBB-CB20-806A62FBEB29}"/>
              </a:ext>
            </a:extLst>
          </p:cNvPr>
          <p:cNvSpPr txBox="1"/>
          <p:nvPr/>
        </p:nvSpPr>
        <p:spPr>
          <a:xfrm>
            <a:off x="3875484" y="1232298"/>
            <a:ext cx="585787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ভারতচন্দ্রের কাব্য নতুন মঙ্গল,  </a:t>
            </a:r>
            <a:r>
              <a:rPr lang="as-IN" dirty="0" smtClean="0"/>
              <a:t>একথা  </a:t>
            </a:r>
            <a:endParaRPr lang="en-US" dirty="0" smtClean="0"/>
          </a:p>
          <a:p>
            <a:endParaRPr lang="en-US" dirty="0" smtClean="0"/>
          </a:p>
          <a:p>
            <a:r>
              <a:rPr lang="as-IN" dirty="0" smtClean="0"/>
              <a:t>সমালোচকদের </a:t>
            </a:r>
            <a:r>
              <a:rPr lang="as-IN" dirty="0"/>
              <a:t>নয়। একথা   জানিয়েছেন </a:t>
            </a:r>
            <a:endParaRPr lang="en-US" dirty="0" smtClean="0"/>
          </a:p>
          <a:p>
            <a:endParaRPr lang="en-US" dirty="0" smtClean="0"/>
          </a:p>
          <a:p>
            <a:r>
              <a:rPr lang="as-IN" dirty="0" smtClean="0"/>
              <a:t>স্বয়ং </a:t>
            </a:r>
            <a:r>
              <a:rPr lang="as-IN" dirty="0"/>
              <a:t>লেখক। 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কোথায় কোথায় এবং কিভাবে এই কাব্য </a:t>
            </a:r>
            <a:endParaRPr lang="en-US" dirty="0" smtClean="0"/>
          </a:p>
          <a:p>
            <a:endParaRPr lang="en-US" dirty="0" smtClean="0"/>
          </a:p>
          <a:p>
            <a:r>
              <a:rPr lang="as-IN" dirty="0" smtClean="0"/>
              <a:t> </a:t>
            </a:r>
            <a:r>
              <a:rPr lang="as-IN" dirty="0"/>
              <a:t>মঙ্গল হয়ে উঠেছে?  </a:t>
            </a:r>
            <a:endParaRPr lang="en-US" dirty="0" smtClean="0"/>
          </a:p>
          <a:p>
            <a:endParaRPr lang="en-US" smtClean="0"/>
          </a:p>
          <a:p>
            <a:r>
              <a:rPr lang="as-IN" smtClean="0"/>
              <a:t>মঙ্গলকাব্য </a:t>
            </a:r>
            <a:r>
              <a:rPr lang="as-IN" dirty="0"/>
              <a:t>মঙ্গলকাব্যের বৈশিষ্ট্য গুলো কি কি?  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ভারতচন্দ্রের কাব্যে সেই  বৈশিষ্ট্যগুলি কতখানি রক্ষিত হয়েছে।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কীভাবে কবির কাব্য নূতন মঙ্গল  হয়ে উঠেছে।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7603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Custom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Savon</vt:lpstr>
      <vt:lpstr>অন্নদামঙ্গল কাব্য ও ভারতচন্দ্র     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অন্নদামঙ্গল কাব্য ও ভারতচন্দ্র     </dc:title>
  <dc:creator>samsun.bengali@gmail.com</dc:creator>
  <cp:lastModifiedBy>admin</cp:lastModifiedBy>
  <cp:revision>8</cp:revision>
  <dcterms:created xsi:type="dcterms:W3CDTF">2022-12-22T10:24:54Z</dcterms:created>
  <dcterms:modified xsi:type="dcterms:W3CDTF">2022-12-29T08:35:36Z</dcterms:modified>
</cp:coreProperties>
</file>